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32c306b0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32c306b0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337a31875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337a3187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337a3187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337a3187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337a31875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337a31875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337a31875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337a31875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337a31875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337a31875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337a31875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337a31875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337a31875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337a31875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337a3187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337a3187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337a3187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337a3187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337a31875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337a31875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337a31875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337a31875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32c306b0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32c306b0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337a3187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337a3187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337a31875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337a31875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337a3187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337a3187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337a3187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337a3187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337a3187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337a3187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337a3187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337a3187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337a3187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337a3187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337a3187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337a3187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337a31875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4337a31875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337a3187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337a3187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337a3187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337a3187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337a31875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4337a31875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337a31875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337a31875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337a31875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337a31875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337a31875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337a31875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337a31875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337a3187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432c306b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432c306b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337a318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337a318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337a3187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337a3187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337a31875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337a3187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9920" l="0" r="3993" t="16814"/>
          <a:stretch/>
        </p:blipFill>
        <p:spPr>
          <a:xfrm>
            <a:off x="0" y="487800"/>
            <a:ext cx="9143998" cy="4655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226550" y="78500"/>
            <a:ext cx="1349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Group: basicpumpkinspice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8" name="Google Shape;10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rgbClr val="FD5C6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226550" y="78500"/>
            <a:ext cx="1390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Group: basicpumpkinspice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0" name="Google Shape;160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7" name="Google Shape;17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" name="Google Shape;25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" name="Google Shape;26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" name="Google Shape;36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" name="Google Shape;47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b="10712" l="0" r="0" t="7327"/>
          <a:stretch/>
        </p:blipFill>
        <p:spPr>
          <a:xfrm>
            <a:off x="0" y="454200"/>
            <a:ext cx="9144000" cy="46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>
            <a:off x="-7625" y="471025"/>
            <a:ext cx="9144000" cy="4689300"/>
          </a:xfrm>
          <a:prstGeom prst="rect">
            <a:avLst/>
          </a:prstGeom>
          <a:solidFill>
            <a:srgbClr val="FDFDFD">
              <a:alpha val="6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-7625" y="464825"/>
            <a:ext cx="9144000" cy="4689300"/>
          </a:xfrm>
          <a:prstGeom prst="rect">
            <a:avLst/>
          </a:prstGeom>
          <a:solidFill>
            <a:srgbClr val="FD5C63">
              <a:alpha val="6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Google Shape;73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Google Shape;90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7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9" Type="http://schemas.openxmlformats.org/officeDocument/2006/relationships/slide" Target="/ppt/slides/slide11.xml"/><Relationship Id="rId5" Type="http://schemas.openxmlformats.org/officeDocument/2006/relationships/image" Target="../media/image39.png"/><Relationship Id="rId6" Type="http://schemas.openxmlformats.org/officeDocument/2006/relationships/slide" Target="/ppt/slides/slide32.xml"/><Relationship Id="rId7" Type="http://schemas.openxmlformats.org/officeDocument/2006/relationships/slide" Target="/ppt/slides/slide18.xml"/><Relationship Id="rId8" Type="http://schemas.openxmlformats.org/officeDocument/2006/relationships/slide" Target="/ppt/slides/slide2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Relationship Id="rId4" Type="http://schemas.openxmlformats.org/officeDocument/2006/relationships/image" Target="../media/image2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ctrTitle"/>
          </p:nvPr>
        </p:nvSpPr>
        <p:spPr>
          <a:xfrm>
            <a:off x="729575" y="671725"/>
            <a:ext cx="7103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Review Ratings for Denver airbnb Listings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18"/>
          <p:cNvSpPr txBox="1"/>
          <p:nvPr>
            <p:ph idx="1" type="subTitle"/>
          </p:nvPr>
        </p:nvSpPr>
        <p:spPr>
          <a:xfrm>
            <a:off x="787838" y="230114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Python data cleansing and graphing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exercise</a:t>
            </a:r>
            <a:endParaRPr b="1" sz="1400"/>
          </a:p>
        </p:txBody>
      </p:sp>
      <p:grpSp>
        <p:nvGrpSpPr>
          <p:cNvPr id="170" name="Google Shape;170;p18"/>
          <p:cNvGrpSpPr/>
          <p:nvPr/>
        </p:nvGrpSpPr>
        <p:grpSpPr>
          <a:xfrm>
            <a:off x="830392" y="2255331"/>
            <a:ext cx="745763" cy="45826"/>
            <a:chOff x="4580561" y="2589004"/>
            <a:chExt cx="1064464" cy="25200"/>
          </a:xfrm>
        </p:grpSpPr>
        <p:sp>
          <p:nvSpPr>
            <p:cNvPr id="171" name="Google Shape;171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b="5157" l="16239" r="16628" t="4196"/>
          <a:stretch/>
        </p:blipFill>
        <p:spPr>
          <a:xfrm>
            <a:off x="8419475" y="228599"/>
            <a:ext cx="450600" cy="456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Understanding the market</a:t>
            </a:r>
            <a:endParaRPr/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25" y="999899"/>
            <a:ext cx="2073825" cy="9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01 | Neighborhood</a:t>
            </a:r>
            <a:endParaRPr b="0"/>
          </a:p>
        </p:txBody>
      </p:sp>
      <p:sp>
        <p:nvSpPr>
          <p:cNvPr id="283" name="Google Shape;283;p28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How does the neighborhood affect a review score?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84" name="Google Shape;284;p28"/>
          <p:cNvPicPr preferRelativeResize="0"/>
          <p:nvPr/>
        </p:nvPicPr>
        <p:blipFill rotWithShape="1">
          <a:blip r:embed="rId3">
            <a:alphaModFix/>
          </a:blip>
          <a:srcRect b="0" l="23448" r="42508" t="0"/>
          <a:stretch/>
        </p:blipFill>
        <p:spPr>
          <a:xfrm>
            <a:off x="7170362" y="1184600"/>
            <a:ext cx="1973640" cy="3262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28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286" name="Google Shape;286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8" name="Google Shape;288;p28"/>
          <p:cNvPicPr preferRelativeResize="0"/>
          <p:nvPr/>
        </p:nvPicPr>
        <p:blipFill rotWithShape="1">
          <a:blip r:embed="rId4">
            <a:alphaModFix/>
          </a:blip>
          <a:srcRect b="0" l="4635" r="4644" t="0"/>
          <a:stretch/>
        </p:blipFill>
        <p:spPr>
          <a:xfrm>
            <a:off x="5082662" y="1184600"/>
            <a:ext cx="1973642" cy="326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9"/>
          <p:cNvSpPr txBox="1"/>
          <p:nvPr>
            <p:ph type="title"/>
          </p:nvPr>
        </p:nvSpPr>
        <p:spPr>
          <a:xfrm>
            <a:off x="126700" y="857000"/>
            <a:ext cx="5092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Neighborhood Density</a:t>
            </a:r>
            <a:endParaRPr sz="2000"/>
          </a:p>
        </p:txBody>
      </p:sp>
      <p:grpSp>
        <p:nvGrpSpPr>
          <p:cNvPr id="295" name="Google Shape;295;p29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296" name="Google Shape;296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4604"/>
            <a:ext cx="8839202" cy="176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0"/>
          <p:cNvSpPr txBox="1"/>
          <p:nvPr>
            <p:ph type="title"/>
          </p:nvPr>
        </p:nvSpPr>
        <p:spPr>
          <a:xfrm>
            <a:off x="126700" y="857000"/>
            <a:ext cx="5092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Neighborhood Ratings</a:t>
            </a:r>
            <a:endParaRPr sz="2000"/>
          </a:p>
        </p:txBody>
      </p:sp>
      <p:grpSp>
        <p:nvGrpSpPr>
          <p:cNvPr id="305" name="Google Shape;305;p30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06" name="Google Shape;306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8" name="Google Shape;3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275" y="1293875"/>
            <a:ext cx="5689625" cy="37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 txBox="1"/>
          <p:nvPr>
            <p:ph type="title"/>
          </p:nvPr>
        </p:nvSpPr>
        <p:spPr>
          <a:xfrm>
            <a:off x="180975" y="7699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Restaurant and Nightclub Proximity</a:t>
            </a:r>
            <a:endParaRPr sz="2000"/>
          </a:p>
        </p:txBody>
      </p:sp>
      <p:grpSp>
        <p:nvGrpSpPr>
          <p:cNvPr id="315" name="Google Shape;315;p31"/>
          <p:cNvGrpSpPr/>
          <p:nvPr/>
        </p:nvGrpSpPr>
        <p:grpSpPr>
          <a:xfrm>
            <a:off x="281367" y="644581"/>
            <a:ext cx="745763" cy="45826"/>
            <a:chOff x="4580561" y="2589004"/>
            <a:chExt cx="1064464" cy="25200"/>
          </a:xfrm>
        </p:grpSpPr>
        <p:sp>
          <p:nvSpPr>
            <p:cNvPr id="316" name="Google Shape;316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31"/>
          <p:cNvSpPr txBox="1"/>
          <p:nvPr>
            <p:ph idx="1" type="body"/>
          </p:nvPr>
        </p:nvSpPr>
        <p:spPr>
          <a:xfrm>
            <a:off x="180975" y="1501350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3900"/>
            <a:ext cx="8810367" cy="31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>
            <p:ph idx="1" type="body"/>
          </p:nvPr>
        </p:nvSpPr>
        <p:spPr>
          <a:xfrm>
            <a:off x="6532625" y="1093475"/>
            <a:ext cx="24306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Using the Google places API to find each neighborhood’s restaurant and </a:t>
            </a:r>
            <a:r>
              <a:rPr lang="en-GB" sz="1100"/>
              <a:t>night club</a:t>
            </a:r>
            <a:r>
              <a:rPr lang="en-GB" sz="1100"/>
              <a:t> density. 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180975" y="7699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Restaurant and Nightclub Proximity</a:t>
            </a:r>
            <a:endParaRPr sz="2000"/>
          </a:p>
        </p:txBody>
      </p:sp>
      <p:grpSp>
        <p:nvGrpSpPr>
          <p:cNvPr id="327" name="Google Shape;327;p32"/>
          <p:cNvGrpSpPr/>
          <p:nvPr/>
        </p:nvGrpSpPr>
        <p:grpSpPr>
          <a:xfrm>
            <a:off x="281367" y="644581"/>
            <a:ext cx="745763" cy="45826"/>
            <a:chOff x="4580561" y="2589004"/>
            <a:chExt cx="1064464" cy="25200"/>
          </a:xfrm>
        </p:grpSpPr>
        <p:sp>
          <p:nvSpPr>
            <p:cNvPr id="328" name="Google Shape;328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32"/>
          <p:cNvSpPr txBox="1"/>
          <p:nvPr>
            <p:ph idx="1" type="body"/>
          </p:nvPr>
        </p:nvSpPr>
        <p:spPr>
          <a:xfrm>
            <a:off x="180975" y="1501350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4350"/>
            <a:ext cx="8487288" cy="31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3"/>
          <p:cNvSpPr txBox="1"/>
          <p:nvPr>
            <p:ph type="title"/>
          </p:nvPr>
        </p:nvSpPr>
        <p:spPr>
          <a:xfrm>
            <a:off x="180975" y="846150"/>
            <a:ext cx="27813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Neighborhood Listing Density</a:t>
            </a:r>
            <a:endParaRPr sz="2000">
              <a:solidFill>
                <a:srgbClr val="000000"/>
              </a:solidFill>
            </a:endParaRPr>
          </a:p>
        </p:txBody>
      </p:sp>
      <p:grpSp>
        <p:nvGrpSpPr>
          <p:cNvPr id="338" name="Google Shape;338;p33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39" name="Google Shape;339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" name="Google Shape;341;p33"/>
          <p:cNvPicPr preferRelativeResize="0"/>
          <p:nvPr/>
        </p:nvPicPr>
        <p:blipFill rotWithShape="1">
          <a:blip r:embed="rId3">
            <a:alphaModFix/>
          </a:blip>
          <a:srcRect b="0" l="21139" r="11515" t="0"/>
          <a:stretch/>
        </p:blipFill>
        <p:spPr>
          <a:xfrm>
            <a:off x="2127475" y="963625"/>
            <a:ext cx="6939549" cy="40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"/>
          <p:cNvSpPr txBox="1"/>
          <p:nvPr>
            <p:ph type="title"/>
          </p:nvPr>
        </p:nvSpPr>
        <p:spPr>
          <a:xfrm>
            <a:off x="180975" y="846150"/>
            <a:ext cx="27813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Neighborhood Restaurant and Nightclub Proximity</a:t>
            </a:r>
            <a:endParaRPr sz="2000">
              <a:solidFill>
                <a:srgbClr val="000000"/>
              </a:solidFill>
            </a:endParaRPr>
          </a:p>
        </p:txBody>
      </p:sp>
      <p:grpSp>
        <p:nvGrpSpPr>
          <p:cNvPr id="348" name="Google Shape;348;p34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49" name="Google Shape;349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1" name="Google Shape;351;p34"/>
          <p:cNvPicPr preferRelativeResize="0"/>
          <p:nvPr/>
        </p:nvPicPr>
        <p:blipFill rotWithShape="1">
          <a:blip r:embed="rId3">
            <a:alphaModFix/>
          </a:blip>
          <a:srcRect b="0" l="21874" r="14572" t="0"/>
          <a:stretch/>
        </p:blipFill>
        <p:spPr>
          <a:xfrm>
            <a:off x="205177" y="2206376"/>
            <a:ext cx="4166025" cy="256217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34"/>
          <p:cNvSpPr txBox="1"/>
          <p:nvPr/>
        </p:nvSpPr>
        <p:spPr>
          <a:xfrm>
            <a:off x="180975" y="4768550"/>
            <a:ext cx="41901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Restaurants within 800 Meters</a:t>
            </a:r>
            <a:endParaRPr/>
          </a:p>
        </p:txBody>
      </p:sp>
      <p:sp>
        <p:nvSpPr>
          <p:cNvPr id="353" name="Google Shape;353;p34"/>
          <p:cNvSpPr txBox="1"/>
          <p:nvPr/>
        </p:nvSpPr>
        <p:spPr>
          <a:xfrm>
            <a:off x="4515075" y="4768550"/>
            <a:ext cx="4476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Night Clubs </a:t>
            </a:r>
            <a:r>
              <a:rPr lang="en-GB"/>
              <a:t>within 800 Meters</a:t>
            </a:r>
            <a:endParaRPr/>
          </a:p>
        </p:txBody>
      </p:sp>
      <p:pic>
        <p:nvPicPr>
          <p:cNvPr id="354" name="Google Shape;354;p34"/>
          <p:cNvPicPr preferRelativeResize="0"/>
          <p:nvPr/>
        </p:nvPicPr>
        <p:blipFill rotWithShape="1">
          <a:blip r:embed="rId4">
            <a:alphaModFix/>
          </a:blip>
          <a:srcRect b="4030" l="22402" r="11218" t="0"/>
          <a:stretch/>
        </p:blipFill>
        <p:spPr>
          <a:xfrm>
            <a:off x="4515075" y="2206375"/>
            <a:ext cx="4476525" cy="25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02 | Amenities</a:t>
            </a:r>
            <a:endParaRPr b="0"/>
          </a:p>
        </p:txBody>
      </p:sp>
      <p:sp>
        <p:nvSpPr>
          <p:cNvPr id="360" name="Google Shape;360;p35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Does a specific amenity or quantity increase overall rating for a property?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61" name="Google Shape;361;p35"/>
          <p:cNvPicPr preferRelativeResize="0"/>
          <p:nvPr/>
        </p:nvPicPr>
        <p:blipFill rotWithShape="1">
          <a:blip r:embed="rId3">
            <a:alphaModFix/>
          </a:blip>
          <a:srcRect b="0" l="9110" r="9110" t="0"/>
          <a:stretch/>
        </p:blipFill>
        <p:spPr>
          <a:xfrm>
            <a:off x="5146750" y="1184600"/>
            <a:ext cx="3997250" cy="326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35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363" name="Google Shape;363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"/>
          <p:cNvSpPr txBox="1"/>
          <p:nvPr>
            <p:ph type="title"/>
          </p:nvPr>
        </p:nvSpPr>
        <p:spPr>
          <a:xfrm>
            <a:off x="180975" y="8461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Number of Amenities</a:t>
            </a:r>
            <a:endParaRPr sz="2000"/>
          </a:p>
        </p:txBody>
      </p:sp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6490875" y="2026850"/>
            <a:ext cx="2558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After  cleansing the amenities column into lists, create a dataframe of average review score by count of amenities.</a:t>
            </a:r>
            <a:endParaRPr sz="1100"/>
          </a:p>
        </p:txBody>
      </p:sp>
      <p:grpSp>
        <p:nvGrpSpPr>
          <p:cNvPr id="372" name="Google Shape;372;p36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73" name="Google Shape;373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6"/>
          <p:cNvSpPr txBox="1"/>
          <p:nvPr>
            <p:ph idx="1" type="body"/>
          </p:nvPr>
        </p:nvSpPr>
        <p:spPr>
          <a:xfrm>
            <a:off x="152400" y="1620750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6850"/>
            <a:ext cx="6237243" cy="29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100"/>
              <a:t>Basic Pumpkin Spice</a:t>
            </a:r>
            <a:endParaRPr b="0" sz="2100"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Jaspreet Nanda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Jacob Schneider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Megan McGovern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Olivia Nicholson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Tim Cole</a:t>
            </a:r>
            <a:endParaRPr sz="1100"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9110" r="9110" t="0"/>
          <a:stretch/>
        </p:blipFill>
        <p:spPr>
          <a:xfrm>
            <a:off x="5146750" y="1184600"/>
            <a:ext cx="3997250" cy="326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9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182" name="Google Shape;182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19"/>
          <p:cNvSpPr/>
          <p:nvPr/>
        </p:nvSpPr>
        <p:spPr>
          <a:xfrm>
            <a:off x="6484175" y="1910550"/>
            <a:ext cx="1322400" cy="1322400"/>
          </a:xfrm>
          <a:prstGeom prst="ellipse">
            <a:avLst/>
          </a:prstGeom>
          <a:solidFill>
            <a:srgbClr val="FD5C63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19"/>
          <p:cNvGrpSpPr/>
          <p:nvPr/>
        </p:nvGrpSpPr>
        <p:grpSpPr>
          <a:xfrm>
            <a:off x="6740000" y="2168400"/>
            <a:ext cx="810750" cy="806700"/>
            <a:chOff x="6901925" y="2353050"/>
            <a:chExt cx="810750" cy="806700"/>
          </a:xfrm>
        </p:grpSpPr>
        <p:grpSp>
          <p:nvGrpSpPr>
            <p:cNvPr id="186" name="Google Shape;186;p19"/>
            <p:cNvGrpSpPr/>
            <p:nvPr/>
          </p:nvGrpSpPr>
          <p:grpSpPr>
            <a:xfrm>
              <a:off x="6901925" y="2353050"/>
              <a:ext cx="334500" cy="588000"/>
              <a:chOff x="6978125" y="2353050"/>
              <a:chExt cx="334500" cy="588000"/>
            </a:xfrm>
          </p:grpSpPr>
          <p:sp>
            <p:nvSpPr>
              <p:cNvPr id="187" name="Google Shape;187;p19"/>
              <p:cNvSpPr/>
              <p:nvPr/>
            </p:nvSpPr>
            <p:spPr>
              <a:xfrm>
                <a:off x="7018625" y="2353050"/>
                <a:ext cx="253500" cy="253500"/>
              </a:xfrm>
              <a:prstGeom prst="ellipse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 rot="-5400000">
                <a:off x="6978125" y="2606550"/>
                <a:ext cx="334500" cy="334500"/>
              </a:xfrm>
              <a:prstGeom prst="flowChartDelay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9"/>
            <p:cNvGrpSpPr/>
            <p:nvPr/>
          </p:nvGrpSpPr>
          <p:grpSpPr>
            <a:xfrm>
              <a:off x="7378175" y="2353050"/>
              <a:ext cx="334500" cy="588000"/>
              <a:chOff x="6978125" y="2353050"/>
              <a:chExt cx="334500" cy="588000"/>
            </a:xfrm>
          </p:grpSpPr>
          <p:sp>
            <p:nvSpPr>
              <p:cNvPr id="190" name="Google Shape;190;p19"/>
              <p:cNvSpPr/>
              <p:nvPr/>
            </p:nvSpPr>
            <p:spPr>
              <a:xfrm>
                <a:off x="7018625" y="2353050"/>
                <a:ext cx="253500" cy="253500"/>
              </a:xfrm>
              <a:prstGeom prst="ellipse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 rot="-5400000">
                <a:off x="6978125" y="2606550"/>
                <a:ext cx="334500" cy="334500"/>
              </a:xfrm>
              <a:prstGeom prst="flowChartDelay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19"/>
            <p:cNvGrpSpPr/>
            <p:nvPr/>
          </p:nvGrpSpPr>
          <p:grpSpPr>
            <a:xfrm>
              <a:off x="7141175" y="2571750"/>
              <a:ext cx="334500" cy="588000"/>
              <a:chOff x="6978125" y="2353050"/>
              <a:chExt cx="334500" cy="588000"/>
            </a:xfrm>
          </p:grpSpPr>
          <p:sp>
            <p:nvSpPr>
              <p:cNvPr id="193" name="Google Shape;193;p19"/>
              <p:cNvSpPr/>
              <p:nvPr/>
            </p:nvSpPr>
            <p:spPr>
              <a:xfrm>
                <a:off x="7018625" y="2353050"/>
                <a:ext cx="253500" cy="253500"/>
              </a:xfrm>
              <a:prstGeom prst="ellipse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 rot="-5400000">
                <a:off x="6978125" y="2606550"/>
                <a:ext cx="334500" cy="334500"/>
              </a:xfrm>
              <a:prstGeom prst="flowChartDelay">
                <a:avLst/>
              </a:prstGeom>
              <a:solidFill>
                <a:srgbClr val="FD5C63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7"/>
          <p:cNvSpPr txBox="1"/>
          <p:nvPr>
            <p:ph type="title"/>
          </p:nvPr>
        </p:nvSpPr>
        <p:spPr>
          <a:xfrm>
            <a:off x="180975" y="846150"/>
            <a:ext cx="2183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Number of Amenities</a:t>
            </a:r>
            <a:endParaRPr sz="2000"/>
          </a:p>
        </p:txBody>
      </p:sp>
      <p:grpSp>
        <p:nvGrpSpPr>
          <p:cNvPr id="383" name="Google Shape;383;p37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84" name="Google Shape;384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6" name="Google Shape;3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500" y="766608"/>
            <a:ext cx="6191425" cy="412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 txBox="1"/>
          <p:nvPr>
            <p:ph type="title"/>
          </p:nvPr>
        </p:nvSpPr>
        <p:spPr>
          <a:xfrm>
            <a:off x="180975" y="8461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Specific Amenities</a:t>
            </a:r>
            <a:endParaRPr sz="2000"/>
          </a:p>
        </p:txBody>
      </p:sp>
      <p:sp>
        <p:nvSpPr>
          <p:cNvPr id="393" name="Google Shape;393;p38"/>
          <p:cNvSpPr txBox="1"/>
          <p:nvPr>
            <p:ph idx="1" type="body"/>
          </p:nvPr>
        </p:nvSpPr>
        <p:spPr>
          <a:xfrm>
            <a:off x="7480850" y="2026850"/>
            <a:ext cx="1568100" cy="19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Create a dataframe of each individual amenity, how many properties have that amenity, and what the average rating for properties with that amenity is.</a:t>
            </a:r>
            <a:endParaRPr sz="1100"/>
          </a:p>
        </p:txBody>
      </p:sp>
      <p:grpSp>
        <p:nvGrpSpPr>
          <p:cNvPr id="394" name="Google Shape;394;p38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395" name="Google Shape;395;p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38"/>
          <p:cNvSpPr txBox="1"/>
          <p:nvPr>
            <p:ph idx="1" type="body"/>
          </p:nvPr>
        </p:nvSpPr>
        <p:spPr>
          <a:xfrm>
            <a:off x="152400" y="1620750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398" name="Google Shape;3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6850"/>
            <a:ext cx="7328438" cy="296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9"/>
          <p:cNvSpPr txBox="1"/>
          <p:nvPr>
            <p:ph type="title"/>
          </p:nvPr>
        </p:nvSpPr>
        <p:spPr>
          <a:xfrm>
            <a:off x="180975" y="846150"/>
            <a:ext cx="24276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Specific Amenities</a:t>
            </a:r>
            <a:endParaRPr sz="2000"/>
          </a:p>
        </p:txBody>
      </p:sp>
      <p:grpSp>
        <p:nvGrpSpPr>
          <p:cNvPr id="405" name="Google Shape;405;p39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406" name="Google Shape;406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13804"/>
            <a:ext cx="8839199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03 | Property Types</a:t>
            </a:r>
            <a:endParaRPr b="0"/>
          </a:p>
        </p:txBody>
      </p:sp>
      <p:sp>
        <p:nvSpPr>
          <p:cNvPr id="414" name="Google Shape;414;p40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/>
              <a:t>Is there a direct relationship between property types and a positive guest experience (i.e. high review score)?</a:t>
            </a:r>
            <a:endParaRPr sz="1700"/>
          </a:p>
        </p:txBody>
      </p:sp>
      <p:pic>
        <p:nvPicPr>
          <p:cNvPr id="415" name="Google Shape;415;p40"/>
          <p:cNvPicPr preferRelativeResize="0"/>
          <p:nvPr/>
        </p:nvPicPr>
        <p:blipFill rotWithShape="1">
          <a:blip r:embed="rId3">
            <a:alphaModFix/>
          </a:blip>
          <a:srcRect b="0" l="18187" r="0" t="0"/>
          <a:stretch/>
        </p:blipFill>
        <p:spPr>
          <a:xfrm>
            <a:off x="5146750" y="1184600"/>
            <a:ext cx="3997250" cy="326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40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417" name="Google Shape;417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 txBox="1"/>
          <p:nvPr>
            <p:ph type="title"/>
          </p:nvPr>
        </p:nvSpPr>
        <p:spPr>
          <a:xfrm>
            <a:off x="180975" y="8461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Property Type</a:t>
            </a:r>
            <a:endParaRPr sz="2000"/>
          </a:p>
        </p:txBody>
      </p:sp>
      <p:sp>
        <p:nvSpPr>
          <p:cNvPr id="425" name="Google Shape;425;p41"/>
          <p:cNvSpPr txBox="1"/>
          <p:nvPr>
            <p:ph idx="1" type="body"/>
          </p:nvPr>
        </p:nvSpPr>
        <p:spPr>
          <a:xfrm>
            <a:off x="4448275" y="13734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-Grouped by property type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	-Found average rating of each property type</a:t>
            </a:r>
            <a:endParaRPr sz="1400"/>
          </a:p>
        </p:txBody>
      </p:sp>
      <p:grpSp>
        <p:nvGrpSpPr>
          <p:cNvPr id="426" name="Google Shape;426;p41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427" name="Google Shape;427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41"/>
          <p:cNvSpPr txBox="1"/>
          <p:nvPr>
            <p:ph idx="1" type="body"/>
          </p:nvPr>
        </p:nvSpPr>
        <p:spPr>
          <a:xfrm>
            <a:off x="152400" y="1821025"/>
            <a:ext cx="24312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Jupyter Notebook Code Snippet</a:t>
            </a:r>
            <a:endParaRPr sz="1200"/>
          </a:p>
        </p:txBody>
      </p:sp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6900"/>
            <a:ext cx="5784600" cy="28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/>
          <p:cNvSpPr txBox="1"/>
          <p:nvPr>
            <p:ph type="title"/>
          </p:nvPr>
        </p:nvSpPr>
        <p:spPr>
          <a:xfrm>
            <a:off x="180975" y="846150"/>
            <a:ext cx="2183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Property Type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grpSp>
        <p:nvGrpSpPr>
          <p:cNvPr id="437" name="Google Shape;437;p42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438" name="Google Shape;438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0" name="Google Shape;4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50" y="846150"/>
            <a:ext cx="6237112" cy="41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3"/>
          <p:cNvSpPr txBox="1"/>
          <p:nvPr>
            <p:ph type="title"/>
          </p:nvPr>
        </p:nvSpPr>
        <p:spPr>
          <a:xfrm>
            <a:off x="180975" y="676475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Room Type</a:t>
            </a:r>
            <a:endParaRPr sz="2000"/>
          </a:p>
        </p:txBody>
      </p:sp>
      <p:sp>
        <p:nvSpPr>
          <p:cNvPr id="447" name="Google Shape;447;p43"/>
          <p:cNvSpPr txBox="1"/>
          <p:nvPr>
            <p:ph idx="1" type="body"/>
          </p:nvPr>
        </p:nvSpPr>
        <p:spPr>
          <a:xfrm>
            <a:off x="4448275" y="13734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-Grouped by room type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	-Found average rating of each room type</a:t>
            </a:r>
            <a:endParaRPr sz="1400"/>
          </a:p>
        </p:txBody>
      </p:sp>
      <p:grpSp>
        <p:nvGrpSpPr>
          <p:cNvPr id="448" name="Google Shape;448;p43"/>
          <p:cNvGrpSpPr/>
          <p:nvPr/>
        </p:nvGrpSpPr>
        <p:grpSpPr>
          <a:xfrm>
            <a:off x="281367" y="601706"/>
            <a:ext cx="745763" cy="45826"/>
            <a:chOff x="4580561" y="2589004"/>
            <a:chExt cx="1064464" cy="25200"/>
          </a:xfrm>
        </p:grpSpPr>
        <p:sp>
          <p:nvSpPr>
            <p:cNvPr id="449" name="Google Shape;449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3"/>
          <p:cNvSpPr txBox="1"/>
          <p:nvPr>
            <p:ph idx="1" type="body"/>
          </p:nvPr>
        </p:nvSpPr>
        <p:spPr>
          <a:xfrm>
            <a:off x="116700" y="1620750"/>
            <a:ext cx="24312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Jupyter Notebook Code Snippet</a:t>
            </a:r>
            <a:endParaRPr sz="1200"/>
          </a:p>
        </p:txBody>
      </p:sp>
      <p:pic>
        <p:nvPicPr>
          <p:cNvPr id="452" name="Google Shape;4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2028813"/>
            <a:ext cx="72961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44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459" name="Google Shape;459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44"/>
          <p:cNvSpPr txBox="1"/>
          <p:nvPr>
            <p:ph type="title"/>
          </p:nvPr>
        </p:nvSpPr>
        <p:spPr>
          <a:xfrm>
            <a:off x="145250" y="76660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Room Type </a:t>
            </a:r>
            <a:endParaRPr sz="2000"/>
          </a:p>
        </p:txBody>
      </p:sp>
      <p:pic>
        <p:nvPicPr>
          <p:cNvPr id="462" name="Google Shape;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075" y="1293875"/>
            <a:ext cx="5883300" cy="35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 txBox="1"/>
          <p:nvPr>
            <p:ph type="title"/>
          </p:nvPr>
        </p:nvSpPr>
        <p:spPr>
          <a:xfrm>
            <a:off x="180975" y="676475"/>
            <a:ext cx="3188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Average Rating By Number of People Listing Accommodates</a:t>
            </a:r>
            <a:endParaRPr sz="2000"/>
          </a:p>
        </p:txBody>
      </p:sp>
      <p:sp>
        <p:nvSpPr>
          <p:cNvPr id="469" name="Google Shape;469;p45"/>
          <p:cNvSpPr txBox="1"/>
          <p:nvPr>
            <p:ph idx="1" type="body"/>
          </p:nvPr>
        </p:nvSpPr>
        <p:spPr>
          <a:xfrm>
            <a:off x="4310075" y="1093475"/>
            <a:ext cx="4936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-Grouped by number of people the listing accommodates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	-Found average rating of each accommodation number</a:t>
            </a:r>
            <a:endParaRPr sz="1400"/>
          </a:p>
        </p:txBody>
      </p:sp>
      <p:grpSp>
        <p:nvGrpSpPr>
          <p:cNvPr id="470" name="Google Shape;470;p45"/>
          <p:cNvGrpSpPr/>
          <p:nvPr/>
        </p:nvGrpSpPr>
        <p:grpSpPr>
          <a:xfrm>
            <a:off x="281367" y="725906"/>
            <a:ext cx="745763" cy="45826"/>
            <a:chOff x="4580561" y="2589004"/>
            <a:chExt cx="1064464" cy="25200"/>
          </a:xfrm>
        </p:grpSpPr>
        <p:sp>
          <p:nvSpPr>
            <p:cNvPr id="471" name="Google Shape;471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6750"/>
            <a:ext cx="6436697" cy="30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46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480" name="Google Shape;480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46"/>
          <p:cNvSpPr txBox="1"/>
          <p:nvPr>
            <p:ph type="title"/>
          </p:nvPr>
        </p:nvSpPr>
        <p:spPr>
          <a:xfrm>
            <a:off x="180975" y="676475"/>
            <a:ext cx="3188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Average Rating By Number of People Listing Accommodates</a:t>
            </a:r>
            <a:endParaRPr sz="2000"/>
          </a:p>
        </p:txBody>
      </p:sp>
      <p:pic>
        <p:nvPicPr>
          <p:cNvPr id="483" name="Google Shape;4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850" y="1208450"/>
            <a:ext cx="5723975" cy="38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5C6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1308150" y="75550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1293838" y="14397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/>
              </a:rPr>
              <a:t>Overview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1293838" y="18414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/>
              </a:rPr>
              <a:t>Problems to solve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1293838" y="2717644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Market trends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4328" y="142275"/>
            <a:ext cx="964097" cy="432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1819463" y="4438544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6"/>
              </a:rPr>
              <a:t>Hosts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1819463" y="3578094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/>
              </a:rPr>
              <a:t>Amenities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1819463" y="40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8"/>
              </a:rPr>
              <a:t>Property Type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1819463" y="314786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9"/>
              </a:rPr>
              <a:t>Neighborhood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>
            <a:off x="1293838" y="2279544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0"/>
              </a:rPr>
              <a:t>Jupyter Notebook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7"/>
          <p:cNvSpPr txBox="1"/>
          <p:nvPr>
            <p:ph type="title"/>
          </p:nvPr>
        </p:nvSpPr>
        <p:spPr>
          <a:xfrm>
            <a:off x="180975" y="676475"/>
            <a:ext cx="2486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Bed Type</a:t>
            </a:r>
            <a:endParaRPr sz="2000"/>
          </a:p>
        </p:txBody>
      </p:sp>
      <p:sp>
        <p:nvSpPr>
          <p:cNvPr id="490" name="Google Shape;490;p47"/>
          <p:cNvSpPr txBox="1"/>
          <p:nvPr>
            <p:ph idx="1" type="body"/>
          </p:nvPr>
        </p:nvSpPr>
        <p:spPr>
          <a:xfrm>
            <a:off x="5007875" y="1286550"/>
            <a:ext cx="47982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-Grouped by bed type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	-Found average rating of each bed type</a:t>
            </a:r>
            <a:endParaRPr sz="1400"/>
          </a:p>
        </p:txBody>
      </p:sp>
      <p:grpSp>
        <p:nvGrpSpPr>
          <p:cNvPr id="491" name="Google Shape;491;p47"/>
          <p:cNvGrpSpPr/>
          <p:nvPr/>
        </p:nvGrpSpPr>
        <p:grpSpPr>
          <a:xfrm>
            <a:off x="276217" y="720781"/>
            <a:ext cx="745763" cy="45826"/>
            <a:chOff x="4580561" y="2589004"/>
            <a:chExt cx="1064464" cy="25200"/>
          </a:xfrm>
        </p:grpSpPr>
        <p:sp>
          <p:nvSpPr>
            <p:cNvPr id="492" name="Google Shape;492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Google Shape;494;p47"/>
          <p:cNvSpPr txBox="1"/>
          <p:nvPr>
            <p:ph idx="1" type="body"/>
          </p:nvPr>
        </p:nvSpPr>
        <p:spPr>
          <a:xfrm>
            <a:off x="116700" y="1620750"/>
            <a:ext cx="24312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Jupyter Notebook Code Snippet</a:t>
            </a:r>
            <a:endParaRPr sz="1200"/>
          </a:p>
        </p:txBody>
      </p:sp>
      <p:pic>
        <p:nvPicPr>
          <p:cNvPr id="495" name="Google Shape;4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6750"/>
            <a:ext cx="7181335" cy="30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48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502" name="Google Shape;502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48"/>
          <p:cNvSpPr txBox="1"/>
          <p:nvPr>
            <p:ph type="title"/>
          </p:nvPr>
        </p:nvSpPr>
        <p:spPr>
          <a:xfrm>
            <a:off x="180975" y="676475"/>
            <a:ext cx="2486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Bed Type</a:t>
            </a:r>
            <a:endParaRPr sz="2000"/>
          </a:p>
        </p:txBody>
      </p:sp>
      <p:pic>
        <p:nvPicPr>
          <p:cNvPr id="505" name="Google Shape;5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725" y="1008150"/>
            <a:ext cx="5991225" cy="39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9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04 | Hosts</a:t>
            </a:r>
            <a:endParaRPr b="0"/>
          </a:p>
        </p:txBody>
      </p:sp>
      <p:sp>
        <p:nvSpPr>
          <p:cNvPr id="511" name="Google Shape;511;p49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/>
              <a:t>What host aspects can positively or negatively impact a guest’s review score?</a:t>
            </a:r>
            <a:endParaRPr sz="1700"/>
          </a:p>
        </p:txBody>
      </p:sp>
      <p:pic>
        <p:nvPicPr>
          <p:cNvPr id="512" name="Google Shape;512;p49"/>
          <p:cNvPicPr preferRelativeResize="0"/>
          <p:nvPr/>
        </p:nvPicPr>
        <p:blipFill rotWithShape="1">
          <a:blip r:embed="rId3">
            <a:alphaModFix/>
          </a:blip>
          <a:srcRect b="0" l="29835" r="29830" t="0"/>
          <a:stretch/>
        </p:blipFill>
        <p:spPr>
          <a:xfrm>
            <a:off x="7170362" y="1184600"/>
            <a:ext cx="1973640" cy="3262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49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514" name="Google Shape;514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6" name="Google Shape;516;p49"/>
          <p:cNvPicPr preferRelativeResize="0"/>
          <p:nvPr/>
        </p:nvPicPr>
        <p:blipFill rotWithShape="1">
          <a:blip r:embed="rId4">
            <a:alphaModFix/>
          </a:blip>
          <a:srcRect b="0" l="29279" r="29283" t="0"/>
          <a:stretch/>
        </p:blipFill>
        <p:spPr>
          <a:xfrm>
            <a:off x="5082662" y="1184600"/>
            <a:ext cx="1973640" cy="326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/>
          <p:cNvSpPr txBox="1"/>
          <p:nvPr>
            <p:ph type="title"/>
          </p:nvPr>
        </p:nvSpPr>
        <p:spPr>
          <a:xfrm>
            <a:off x="180975" y="7699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Host Listing Count</a:t>
            </a:r>
            <a:endParaRPr sz="2000"/>
          </a:p>
        </p:txBody>
      </p:sp>
      <p:sp>
        <p:nvSpPr>
          <p:cNvPr id="523" name="Google Shape;523;p50"/>
          <p:cNvSpPr txBox="1"/>
          <p:nvPr>
            <p:ph idx="1" type="body"/>
          </p:nvPr>
        </p:nvSpPr>
        <p:spPr>
          <a:xfrm>
            <a:off x="6882600" y="1925175"/>
            <a:ext cx="2185200" cy="30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Group the master dataframe by host listing data information: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COLUMNS:</a:t>
            </a:r>
            <a:r>
              <a:rPr lang="en-GB" sz="1100"/>
              <a:t>		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“calculated_host_listings_count”</a:t>
            </a:r>
            <a:br>
              <a:rPr lang="en-GB" sz="1100"/>
            </a:br>
            <a:r>
              <a:rPr lang="en-GB" sz="1100"/>
              <a:t>“cancellation_policy”</a:t>
            </a:r>
            <a:br>
              <a:rPr lang="en-GB" sz="1100"/>
            </a:br>
            <a:r>
              <a:rPr lang="en-GB" sz="1100"/>
              <a:t>“is_business_travel_ready”</a:t>
            </a:r>
            <a:br>
              <a:rPr lang="en-GB" sz="1100"/>
            </a:br>
            <a:r>
              <a:rPr lang="en-GB" sz="1100"/>
              <a:t>“host_is_superhost”</a:t>
            </a:r>
            <a:br>
              <a:rPr lang="en-GB" sz="1100"/>
            </a:br>
            <a:endParaRPr sz="1100"/>
          </a:p>
        </p:txBody>
      </p:sp>
      <p:grpSp>
        <p:nvGrpSpPr>
          <p:cNvPr id="524" name="Google Shape;524;p50"/>
          <p:cNvGrpSpPr/>
          <p:nvPr/>
        </p:nvGrpSpPr>
        <p:grpSpPr>
          <a:xfrm>
            <a:off x="281367" y="644581"/>
            <a:ext cx="745763" cy="45826"/>
            <a:chOff x="4580561" y="2589004"/>
            <a:chExt cx="1064464" cy="25200"/>
          </a:xfrm>
        </p:grpSpPr>
        <p:sp>
          <p:nvSpPr>
            <p:cNvPr id="525" name="Google Shape;525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50"/>
          <p:cNvSpPr txBox="1"/>
          <p:nvPr>
            <p:ph idx="1" type="body"/>
          </p:nvPr>
        </p:nvSpPr>
        <p:spPr>
          <a:xfrm>
            <a:off x="257175" y="1670975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528" name="Google Shape;5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973975"/>
            <a:ext cx="6504081" cy="3017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1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1"/>
          <p:cNvSpPr txBox="1"/>
          <p:nvPr>
            <p:ph type="title"/>
          </p:nvPr>
        </p:nvSpPr>
        <p:spPr>
          <a:xfrm>
            <a:off x="180975" y="7699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Host Listing Count</a:t>
            </a:r>
            <a:endParaRPr sz="2000"/>
          </a:p>
        </p:txBody>
      </p:sp>
      <p:grpSp>
        <p:nvGrpSpPr>
          <p:cNvPr id="535" name="Google Shape;535;p51"/>
          <p:cNvGrpSpPr/>
          <p:nvPr/>
        </p:nvGrpSpPr>
        <p:grpSpPr>
          <a:xfrm>
            <a:off x="281367" y="644581"/>
            <a:ext cx="745763" cy="45826"/>
            <a:chOff x="4580561" y="2589004"/>
            <a:chExt cx="1064464" cy="25200"/>
          </a:xfrm>
        </p:grpSpPr>
        <p:sp>
          <p:nvSpPr>
            <p:cNvPr id="536" name="Google Shape;536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51"/>
          <p:cNvSpPr txBox="1"/>
          <p:nvPr>
            <p:ph idx="1" type="body"/>
          </p:nvPr>
        </p:nvSpPr>
        <p:spPr>
          <a:xfrm>
            <a:off x="180975" y="1670975"/>
            <a:ext cx="19764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Jupyter Notebook Code Snippet</a:t>
            </a:r>
            <a:endParaRPr sz="1000"/>
          </a:p>
        </p:txBody>
      </p:sp>
      <p:pic>
        <p:nvPicPr>
          <p:cNvPr id="539" name="Google Shape;5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75" y="2105449"/>
            <a:ext cx="8621851" cy="27220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2"/>
          <p:cNvSpPr txBox="1"/>
          <p:nvPr>
            <p:ph type="title"/>
          </p:nvPr>
        </p:nvSpPr>
        <p:spPr>
          <a:xfrm>
            <a:off x="180975" y="846150"/>
            <a:ext cx="2183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Host Listing Count</a:t>
            </a:r>
            <a:endParaRPr sz="2000"/>
          </a:p>
        </p:txBody>
      </p:sp>
      <p:grpSp>
        <p:nvGrpSpPr>
          <p:cNvPr id="546" name="Google Shape;546;p52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547" name="Google Shape;547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9" name="Google Shape;549;p52"/>
          <p:cNvPicPr preferRelativeResize="0"/>
          <p:nvPr/>
        </p:nvPicPr>
        <p:blipFill rotWithShape="1">
          <a:blip r:embed="rId3">
            <a:alphaModFix/>
          </a:blip>
          <a:srcRect b="0" l="1978" r="1969" t="0"/>
          <a:stretch/>
        </p:blipFill>
        <p:spPr>
          <a:xfrm>
            <a:off x="2852179" y="720775"/>
            <a:ext cx="6029071" cy="4184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3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3"/>
          <p:cNvSpPr txBox="1"/>
          <p:nvPr>
            <p:ph type="title"/>
          </p:nvPr>
        </p:nvSpPr>
        <p:spPr>
          <a:xfrm>
            <a:off x="180975" y="846150"/>
            <a:ext cx="2183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Host Listing Count</a:t>
            </a:r>
            <a:endParaRPr sz="2000"/>
          </a:p>
        </p:txBody>
      </p:sp>
      <p:grpSp>
        <p:nvGrpSpPr>
          <p:cNvPr id="556" name="Google Shape;556;p53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557" name="Google Shape;557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9" name="Google Shape;559;p53"/>
          <p:cNvPicPr preferRelativeResize="0"/>
          <p:nvPr/>
        </p:nvPicPr>
        <p:blipFill rotWithShape="1">
          <a:blip r:embed="rId3">
            <a:alphaModFix/>
          </a:blip>
          <a:srcRect b="0" l="1978" r="1969" t="0"/>
          <a:stretch/>
        </p:blipFill>
        <p:spPr>
          <a:xfrm>
            <a:off x="2852179" y="720775"/>
            <a:ext cx="6029071" cy="4184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4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4"/>
          <p:cNvSpPr txBox="1"/>
          <p:nvPr>
            <p:ph type="title"/>
          </p:nvPr>
        </p:nvSpPr>
        <p:spPr>
          <a:xfrm>
            <a:off x="180975" y="846150"/>
            <a:ext cx="21834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Superhost status</a:t>
            </a:r>
            <a:endParaRPr sz="2000"/>
          </a:p>
        </p:txBody>
      </p:sp>
      <p:grpSp>
        <p:nvGrpSpPr>
          <p:cNvPr id="566" name="Google Shape;566;p54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567" name="Google Shape;567;p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9" name="Google Shape;569;p54"/>
          <p:cNvPicPr preferRelativeResize="0"/>
          <p:nvPr/>
        </p:nvPicPr>
        <p:blipFill rotWithShape="1">
          <a:blip r:embed="rId3">
            <a:alphaModFix/>
          </a:blip>
          <a:srcRect b="0" l="1978" r="1969" t="0"/>
          <a:stretch/>
        </p:blipFill>
        <p:spPr>
          <a:xfrm>
            <a:off x="2852179" y="720775"/>
            <a:ext cx="6029071" cy="41846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5"/>
          <p:cNvSpPr/>
          <p:nvPr/>
        </p:nvSpPr>
        <p:spPr>
          <a:xfrm>
            <a:off x="571500" y="1093475"/>
            <a:ext cx="1323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5"/>
          <p:cNvSpPr txBox="1"/>
          <p:nvPr>
            <p:ph type="title"/>
          </p:nvPr>
        </p:nvSpPr>
        <p:spPr>
          <a:xfrm>
            <a:off x="180975" y="846150"/>
            <a:ext cx="2816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Review Score by Cancellation Policy </a:t>
            </a:r>
            <a:endParaRPr sz="2000"/>
          </a:p>
        </p:txBody>
      </p:sp>
      <p:grpSp>
        <p:nvGrpSpPr>
          <p:cNvPr id="576" name="Google Shape;576;p55"/>
          <p:cNvGrpSpPr/>
          <p:nvPr/>
        </p:nvGrpSpPr>
        <p:grpSpPr>
          <a:xfrm>
            <a:off x="281367" y="720781"/>
            <a:ext cx="745763" cy="45826"/>
            <a:chOff x="4580561" y="2589004"/>
            <a:chExt cx="1064464" cy="25200"/>
          </a:xfrm>
        </p:grpSpPr>
        <p:sp>
          <p:nvSpPr>
            <p:cNvPr id="577" name="Google Shape;577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9" name="Google Shape;5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300" y="564614"/>
            <a:ext cx="4365875" cy="2174733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0" name="Google Shape;58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300" y="2873771"/>
            <a:ext cx="4365819" cy="217470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1" name="Google Shape;58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75" y="1833149"/>
            <a:ext cx="3213952" cy="32018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/>
          </a:p>
        </p:txBody>
      </p:sp>
      <p:sp>
        <p:nvSpPr>
          <p:cNvPr id="587" name="Google Shape;587;p56"/>
          <p:cNvSpPr txBox="1"/>
          <p:nvPr>
            <p:ph idx="1" type="body"/>
          </p:nvPr>
        </p:nvSpPr>
        <p:spPr>
          <a:xfrm>
            <a:off x="780750" y="1864950"/>
            <a:ext cx="79824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We found that there were not any noteable correlations between Airbnb review scores and specific listing characteristics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We were surprised that there were no overwhelming trends that indicated any attributes had an impact on review scores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 sz="1400"/>
              <a:t>For example, we expected to find that certain neighborhoods had higher ratings; however, that was not the case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In general, ratings did not often vary outside the 90-100 range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588" name="Google Shape;588;p56"/>
          <p:cNvGrpSpPr/>
          <p:nvPr/>
        </p:nvGrpSpPr>
        <p:grpSpPr>
          <a:xfrm>
            <a:off x="829767" y="1189706"/>
            <a:ext cx="745763" cy="45826"/>
            <a:chOff x="4580561" y="2589004"/>
            <a:chExt cx="1064464" cy="25200"/>
          </a:xfrm>
        </p:grpSpPr>
        <p:sp>
          <p:nvSpPr>
            <p:cNvPr id="589" name="Google Shape;589;p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940600" y="2078875"/>
            <a:ext cx="74775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Leveraging Airbnb data from </a:t>
            </a:r>
            <a:r>
              <a:rPr i="1" lang="en-GB" sz="1400"/>
              <a:t>insideairbnb.com </a:t>
            </a:r>
            <a:r>
              <a:rPr lang="en-GB" sz="1400"/>
              <a:t> for the city of Denver, our team reviewed factors of a listing that might impact a review score. We read our dataset into a Python Jupyter Notebook to cleanse the data, and analyzed  our data in matplotlib charts to infer our observations.</a:t>
            </a:r>
            <a:endParaRPr sz="1400"/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25578" l="0" r="0" t="526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21"/>
          <p:cNvGrpSpPr/>
          <p:nvPr/>
        </p:nvGrpSpPr>
        <p:grpSpPr>
          <a:xfrm>
            <a:off x="830392" y="1191150"/>
            <a:ext cx="745763" cy="45826"/>
            <a:chOff x="4580561" y="2589004"/>
            <a:chExt cx="1064464" cy="25200"/>
          </a:xfrm>
        </p:grpSpPr>
        <p:sp>
          <p:nvSpPr>
            <p:cNvPr id="217" name="Google Shape;217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 Mortem</a:t>
            </a:r>
            <a:endParaRPr/>
          </a:p>
        </p:txBody>
      </p:sp>
      <p:sp>
        <p:nvSpPr>
          <p:cNvPr id="596" name="Google Shape;596;p57"/>
          <p:cNvSpPr txBox="1"/>
          <p:nvPr>
            <p:ph idx="1" type="body"/>
          </p:nvPr>
        </p:nvSpPr>
        <p:spPr>
          <a:xfrm>
            <a:off x="721225" y="1833575"/>
            <a:ext cx="7137000" cy="28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If we had more time and resources, we would have liked to expand our scope to include more cities and economic impact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One difficulty we faced was that most ratings were in the 90-100 range which made it difficult to parse out trends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We also had a sizable number of listings with no reviews which meant we had to use an even smaller data 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We were also limited on additional data needed to indicate Airbnb success (occupancy rate, earnings, costs, etc.)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97" name="Google Shape;597;p57"/>
          <p:cNvGrpSpPr/>
          <p:nvPr/>
        </p:nvGrpSpPr>
        <p:grpSpPr>
          <a:xfrm>
            <a:off x="829767" y="1189706"/>
            <a:ext cx="745763" cy="45826"/>
            <a:chOff x="4580561" y="2589004"/>
            <a:chExt cx="1064464" cy="25200"/>
          </a:xfrm>
        </p:grpSpPr>
        <p:sp>
          <p:nvSpPr>
            <p:cNvPr id="598" name="Google Shape;598;p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8"/>
          <p:cNvSpPr txBox="1"/>
          <p:nvPr>
            <p:ph type="ctrTitle"/>
          </p:nvPr>
        </p:nvSpPr>
        <p:spPr>
          <a:xfrm>
            <a:off x="729575" y="671725"/>
            <a:ext cx="7103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Thank you.</a:t>
            </a:r>
            <a:endParaRPr sz="600">
              <a:solidFill>
                <a:srgbClr val="FFFFFF"/>
              </a:solidFill>
            </a:endParaRPr>
          </a:p>
        </p:txBody>
      </p:sp>
      <p:pic>
        <p:nvPicPr>
          <p:cNvPr id="605" name="Google Shape;605;p58"/>
          <p:cNvPicPr preferRelativeResize="0"/>
          <p:nvPr/>
        </p:nvPicPr>
        <p:blipFill rotWithShape="1">
          <a:blip r:embed="rId3">
            <a:alphaModFix/>
          </a:blip>
          <a:srcRect b="5157" l="16239" r="16628" t="4196"/>
          <a:stretch/>
        </p:blipFill>
        <p:spPr>
          <a:xfrm>
            <a:off x="8419475" y="228599"/>
            <a:ext cx="450600" cy="456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06" name="Google Shape;606;p58"/>
          <p:cNvGrpSpPr/>
          <p:nvPr/>
        </p:nvGrpSpPr>
        <p:grpSpPr>
          <a:xfrm>
            <a:off x="830392" y="2255331"/>
            <a:ext cx="745763" cy="45826"/>
            <a:chOff x="4580561" y="2589004"/>
            <a:chExt cx="1064464" cy="25200"/>
          </a:xfrm>
        </p:grpSpPr>
        <p:sp>
          <p:nvSpPr>
            <p:cNvPr id="607" name="Google Shape;607;p5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to Answer</a:t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F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5" name="Google Shape;225;p22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How does the neighborhood affect a review score?</a:t>
            </a:r>
            <a:endParaRPr sz="1400"/>
          </a:p>
        </p:txBody>
      </p:sp>
      <p:sp>
        <p:nvSpPr>
          <p:cNvPr id="226" name="Google Shape;226;p22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F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7" name="Google Shape;227;p22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Does a specific amenity or quantity of amenities increase overall rating for a property?</a:t>
            </a:r>
            <a:endParaRPr sz="1400"/>
          </a:p>
        </p:txBody>
      </p:sp>
      <p:sp>
        <p:nvSpPr>
          <p:cNvPr id="228" name="Google Shape;228;p22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F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9" name="Google Shape;229;p22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Is there a direct relationship between property types and a positive guest experience (i.e. high review score)?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0" name="Google Shape;230;p22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FD5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1" name="Google Shape;231;p22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What host aspects can positively or negatively impact a guest’s review score?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232" name="Google Shape;232;p22"/>
          <p:cNvGrpSpPr/>
          <p:nvPr/>
        </p:nvGrpSpPr>
        <p:grpSpPr>
          <a:xfrm>
            <a:off x="830392" y="1193281"/>
            <a:ext cx="745763" cy="45826"/>
            <a:chOff x="4580561" y="2589004"/>
            <a:chExt cx="1064464" cy="25200"/>
          </a:xfrm>
        </p:grpSpPr>
        <p:sp>
          <p:nvSpPr>
            <p:cNvPr id="233" name="Google Shape;233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/>
          <p:nvPr/>
        </p:nvSpPr>
        <p:spPr>
          <a:xfrm>
            <a:off x="8413188" y="4602450"/>
            <a:ext cx="122400" cy="12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8374375" y="4315725"/>
            <a:ext cx="200025" cy="229600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 txBox="1"/>
          <p:nvPr>
            <p:ph type="title"/>
          </p:nvPr>
        </p:nvSpPr>
        <p:spPr>
          <a:xfrm>
            <a:off x="729450" y="1172275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Review of </a:t>
            </a:r>
            <a:r>
              <a:rPr i="1" lang="en-GB" sz="1200"/>
              <a:t>Super Host</a:t>
            </a:r>
            <a:r>
              <a:rPr lang="en-GB" sz="1200"/>
              <a:t> Jill</a:t>
            </a:r>
            <a:endParaRPr sz="1200"/>
          </a:p>
        </p:txBody>
      </p:sp>
      <p:sp>
        <p:nvSpPr>
          <p:cNvPr id="242" name="Google Shape;242;p23"/>
          <p:cNvSpPr txBox="1"/>
          <p:nvPr>
            <p:ph idx="4294967295" type="body"/>
          </p:nvPr>
        </p:nvSpPr>
        <p:spPr>
          <a:xfrm>
            <a:off x="729450" y="159917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-GB" sz="2000">
                <a:solidFill>
                  <a:srgbClr val="FFFFFF"/>
                </a:solidFill>
              </a:rPr>
              <a:t>This was another wonderful stay with Jill.  This time I had one of Jill's excellent breakfast frittata. This place makes a wonderful home away from home, whether you are visiting on business or vacation.  If you have questions about if the correct location or concerns, please contact Jill.  I am always amazed at what she will do to make a person stay wonderful.   </a:t>
            </a:r>
            <a:endParaRPr i="1" sz="2000">
              <a:solidFill>
                <a:srgbClr val="FFFFFF"/>
              </a:solidFill>
            </a:endParaRPr>
          </a:p>
        </p:txBody>
      </p:sp>
      <p:grpSp>
        <p:nvGrpSpPr>
          <p:cNvPr id="243" name="Google Shape;243;p23"/>
          <p:cNvGrpSpPr/>
          <p:nvPr/>
        </p:nvGrpSpPr>
        <p:grpSpPr>
          <a:xfrm>
            <a:off x="832767" y="1041881"/>
            <a:ext cx="745763" cy="45826"/>
            <a:chOff x="4580561" y="2589004"/>
            <a:chExt cx="1064464" cy="25200"/>
          </a:xfrm>
        </p:grpSpPr>
        <p:sp>
          <p:nvSpPr>
            <p:cNvPr id="244" name="Google Shape;244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750" y="4290050"/>
            <a:ext cx="517200" cy="51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650" y="4315725"/>
            <a:ext cx="245475" cy="4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Jupyter Notebook</a:t>
            </a:r>
            <a:endParaRPr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625" y="999899"/>
            <a:ext cx="2073825" cy="9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idx="4294967295" type="title"/>
          </p:nvPr>
        </p:nvSpPr>
        <p:spPr>
          <a:xfrm>
            <a:off x="1006950" y="177925"/>
            <a:ext cx="58797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100"/>
              <a:t>Jupyter Notebook | Data Exploration</a:t>
            </a:r>
            <a:endParaRPr b="0" sz="2100"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213567" y="337868"/>
            <a:ext cx="745763" cy="45826"/>
            <a:chOff x="4580561" y="2589004"/>
            <a:chExt cx="1064464" cy="25200"/>
          </a:xfrm>
        </p:grpSpPr>
        <p:sp>
          <p:nvSpPr>
            <p:cNvPr id="260" name="Google Shape;260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7601"/>
            <a:ext cx="9143999" cy="424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8793"/>
            <a:ext cx="9143998" cy="450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6"/>
          <p:cNvSpPr txBox="1"/>
          <p:nvPr>
            <p:ph idx="4294967295" type="title"/>
          </p:nvPr>
        </p:nvSpPr>
        <p:spPr>
          <a:xfrm>
            <a:off x="1006950" y="35050"/>
            <a:ext cx="38934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100"/>
              <a:t>Jupyter Notebook</a:t>
            </a:r>
            <a:endParaRPr b="0" sz="2100"/>
          </a:p>
        </p:txBody>
      </p:sp>
      <p:grpSp>
        <p:nvGrpSpPr>
          <p:cNvPr id="269" name="Google Shape;269;p26"/>
          <p:cNvGrpSpPr/>
          <p:nvPr/>
        </p:nvGrpSpPr>
        <p:grpSpPr>
          <a:xfrm>
            <a:off x="213567" y="194993"/>
            <a:ext cx="745763" cy="45826"/>
            <a:chOff x="4580561" y="2589004"/>
            <a:chExt cx="1064464" cy="25200"/>
          </a:xfrm>
        </p:grpSpPr>
        <p:sp>
          <p:nvSpPr>
            <p:cNvPr id="270" name="Google Shape;270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D5C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